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56" r:id="rId2"/>
    <p:sldId id="258" r:id="rId3"/>
    <p:sldId id="261" r:id="rId4"/>
    <p:sldId id="265" r:id="rId5"/>
    <p:sldId id="267" r:id="rId6"/>
    <p:sldId id="260" r:id="rId7"/>
    <p:sldId id="264" r:id="rId8"/>
    <p:sldId id="266" r:id="rId9"/>
    <p:sldId id="293" r:id="rId10"/>
    <p:sldId id="282" r:id="rId11"/>
    <p:sldId id="270" r:id="rId12"/>
    <p:sldId id="263" r:id="rId13"/>
    <p:sldId id="273" r:id="rId14"/>
    <p:sldId id="268" r:id="rId15"/>
    <p:sldId id="269" r:id="rId16"/>
    <p:sldId id="262" r:id="rId17"/>
    <p:sldId id="277" r:id="rId18"/>
    <p:sldId id="274" r:id="rId19"/>
    <p:sldId id="276" r:id="rId20"/>
    <p:sldId id="294" r:id="rId21"/>
    <p:sldId id="295" r:id="rId22"/>
    <p:sldId id="296" r:id="rId23"/>
    <p:sldId id="280" r:id="rId24"/>
    <p:sldId id="297" r:id="rId25"/>
    <p:sldId id="298" r:id="rId26"/>
    <p:sldId id="300" r:id="rId27"/>
    <p:sldId id="301" r:id="rId28"/>
    <p:sldId id="304" r:id="rId29"/>
    <p:sldId id="303" r:id="rId30"/>
    <p:sldId id="305" r:id="rId31"/>
    <p:sldId id="302" r:id="rId32"/>
    <p:sldId id="299" r:id="rId33"/>
    <p:sldId id="306" r:id="rId34"/>
    <p:sldId id="278" r:id="rId35"/>
    <p:sldId id="279" r:id="rId36"/>
    <p:sldId id="281" r:id="rId37"/>
    <p:sldId id="284" r:id="rId38"/>
    <p:sldId id="283" r:id="rId39"/>
    <p:sldId id="291" r:id="rId40"/>
    <p:sldId id="292" r:id="rId41"/>
    <p:sldId id="308" r:id="rId42"/>
    <p:sldId id="290" r:id="rId43"/>
    <p:sldId id="286" r:id="rId44"/>
    <p:sldId id="285" r:id="rId45"/>
    <p:sldId id="309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72436-0CE8-4630-8B8C-152C79CB5595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A7AE3-0512-4790-8445-3FEB706AAD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4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A7AE3-0512-4790-8445-3FEB706AAD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53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32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8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0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41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80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62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82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7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8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6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F5EDD-BF55-4FCD-907B-022B1616E890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79292-C84E-4013-99F1-70696E4BD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95419" y="482123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4800" dirty="0" smtClean="0">
                <a:latin typeface="Bahnschrift Condensed" panose="020B0502040204020203" pitchFamily="34" charset="0"/>
              </a:rPr>
              <a:t>МБОУ «Лесокамочка»</a:t>
            </a:r>
            <a:endParaRPr lang="ru-RU" sz="4800" dirty="0">
              <a:latin typeface="Bahnschrift Condensed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0582" y="707016"/>
            <a:ext cx="9901381" cy="32369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  <a:t>Итоги работы</a:t>
            </a:r>
            <a:b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</a:br>
            <a: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  <a:t>инновационной площадки</a:t>
            </a:r>
            <a:b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</a:br>
            <a: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  <a:t> за 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  <a:t>2023-2024 </a:t>
            </a:r>
            <a:r>
              <a:rPr lang="ru-RU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Carlito" panose="020F0502020204030204" pitchFamily="34" charset="0"/>
              </a:rPr>
              <a:t>учебный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1745" y="332509"/>
            <a:ext cx="11600873" cy="6326909"/>
          </a:xfrm>
          <a:prstGeom prst="rect">
            <a:avLst/>
          </a:prstGeom>
          <a:noFill/>
          <a:ln w="57150">
            <a:solidFill>
              <a:schemeClr val="accent1">
                <a:shade val="50000"/>
                <a:alpha val="47000"/>
              </a:schemeClr>
            </a:solidFill>
            <a:prstDash val="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8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141" y="1759500"/>
            <a:ext cx="2771088" cy="207831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77" y="2161860"/>
            <a:ext cx="4728332" cy="35979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667" y="533685"/>
            <a:ext cx="2885609" cy="38474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098" y="4098647"/>
            <a:ext cx="3133519" cy="248478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372719" y="238121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Экскурсия «На Земле 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Перы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» 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15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Гилева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Г.А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7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1242" y="405917"/>
            <a:ext cx="7394714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Родительские чтения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964" y="2266121"/>
            <a:ext cx="4717913" cy="386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317" y="2983981"/>
            <a:ext cx="4575956" cy="3431967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76" y="2055812"/>
            <a:ext cx="3342860" cy="25071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35" y="2190749"/>
            <a:ext cx="3313044" cy="248478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517237" y="365125"/>
            <a:ext cx="6391563" cy="13255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«Говори мама, говори…»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15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Чугайнова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С.Г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1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9503" y="742261"/>
            <a:ext cx="7394714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Интеллектуальные </a:t>
            </a:r>
            <a:r>
              <a:rPr lang="ru-RU" sz="6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игры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282" y="2782956"/>
            <a:ext cx="4825604" cy="355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5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6" y="2280764"/>
            <a:ext cx="2375244" cy="316699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856" y="2400034"/>
            <a:ext cx="5653920" cy="42448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076" y="2055812"/>
            <a:ext cx="3250924" cy="43345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580083" y="365125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«Интеллект УМ»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20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Замалетдинова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В.Р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5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0" b="14274"/>
          <a:stretch/>
        </p:blipFill>
        <p:spPr>
          <a:xfrm>
            <a:off x="6838121" y="601031"/>
            <a:ext cx="4863548" cy="265900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3"/>
          <a:stretch/>
        </p:blipFill>
        <p:spPr>
          <a:xfrm>
            <a:off x="6437286" y="3637722"/>
            <a:ext cx="4916514" cy="27233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5812"/>
            <a:ext cx="5162777" cy="38862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562539" y="284095"/>
            <a:ext cx="5714097" cy="14065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«От Земли до Марса» 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13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Замалетдинова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В.Р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8551" r="797" b="290"/>
          <a:stretch/>
        </p:blipFill>
        <p:spPr>
          <a:xfrm>
            <a:off x="7696200" y="3923823"/>
            <a:ext cx="3617843" cy="277515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59590"/>
            <a:ext cx="4267200" cy="3200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52" y="2628850"/>
            <a:ext cx="4864470" cy="364835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351183" y="372614"/>
            <a:ext cx="4562061" cy="19940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Музыкальная игра «Угадай мелодию»</a:t>
            </a:r>
            <a:b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14 чел. (Мышкина Е.Б</a:t>
            </a:r>
            <a:r>
              <a:rPr lang="ru-RU" sz="3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3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8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6895" y="445674"/>
            <a:ext cx="7394714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7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Мастер-классы</a:t>
            </a:r>
            <a:endParaRPr kumimoji="0" lang="ru-RU" sz="72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390" y="2295937"/>
            <a:ext cx="5883991" cy="39202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953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46" y="3551948"/>
            <a:ext cx="3703706" cy="277778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877" y="617478"/>
            <a:ext cx="2126871" cy="28358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36" y="2352232"/>
            <a:ext cx="5678462" cy="425884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293384" y="166193"/>
            <a:ext cx="6440556" cy="18691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«Сувенирная елочка из синельной проволоки»</a:t>
            </a:r>
            <a:b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11 чел. (Осипова Н.Е</a:t>
            </a:r>
            <a:r>
              <a:rPr lang="ru-RU" sz="3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3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1" b="15458"/>
          <a:stretch/>
        </p:blipFill>
        <p:spPr>
          <a:xfrm>
            <a:off x="432301" y="2134279"/>
            <a:ext cx="4887361" cy="367870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432301" y="240110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Театральный мастер-класс 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Федурина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А.С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03" y="1514765"/>
            <a:ext cx="3456756" cy="259256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664" y="3848065"/>
            <a:ext cx="3642637" cy="27319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2590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5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93152" y="1"/>
            <a:ext cx="7017028" cy="365141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Bahnschrift Condensed" panose="020B0502040204020203" pitchFamily="34" charset="0"/>
              </a:rPr>
              <a:t>Тема: </a:t>
            </a:r>
            <a:r>
              <a:rPr lang="ru-RU" sz="3200" dirty="0">
                <a:latin typeface="Bahnschrift Condensed" panose="020B0502040204020203" pitchFamily="34" charset="0"/>
              </a:rPr>
              <a:t>«Технологии родительского образования как механизм развития личности взрослого и ребенка</a:t>
            </a:r>
            <a:r>
              <a:rPr lang="ru-RU" sz="3200" dirty="0" smtClean="0">
                <a:latin typeface="Bahnschrift Condensed" panose="020B0502040204020203" pitchFamily="34" charset="0"/>
              </a:rPr>
              <a:t>»</a:t>
            </a:r>
            <a:endParaRPr lang="ru-RU" sz="3200" dirty="0">
              <a:latin typeface="Bahnschrift Condensed" panose="020B050204020402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3063" y="3565237"/>
            <a:ext cx="7576429" cy="31291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Цель:  </a:t>
            </a:r>
            <a:r>
              <a:rPr lang="ru-RU" sz="24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Апробирование социальных практик по сохранению статуса традиционной российской семьи на основе духовно-нравственных ценностей.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Задача: создавать условия для апробирования социальных практик по формированию у взрослых и детей шкалы традиционных семейных ценностей, ответственной и позитивной родительской позиции и основ семейной культуры. </a:t>
            </a:r>
            <a:endParaRPr lang="ru-RU" sz="24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83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3566" y="340177"/>
            <a:ext cx="6072107" cy="1821143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Заключительное мероприятие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Школы любящих родителей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(15 чел.)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519" y="3424993"/>
            <a:ext cx="2697018" cy="202276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519" y="912813"/>
            <a:ext cx="2669478" cy="20021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70" y="2493829"/>
            <a:ext cx="3679137" cy="27593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684" y="2752791"/>
            <a:ext cx="4489557" cy="33671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0256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4296" y="304318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Отзывы о Школе любящих родителей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309" y="392503"/>
            <a:ext cx="1411591" cy="140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2096326"/>
            <a:ext cx="94385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«Эти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встречи научили нас быть 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сплоченнее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, более мягче к окружающим людям, заботиться о своих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близких…»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04881" y="3141695"/>
            <a:ext cx="8736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«После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посещения занятий Школы любящих родителей очень много мыслей, есть над чем подумать. Очень теплая обстановка. Спасибо вам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!»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4526690"/>
            <a:ext cx="8519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«Отвлечься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от домашних дел, провести время с пользой, узнать что-то новое, сделать выводы и возможность исправиться. Спасибо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!»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7739" y="5525893"/>
            <a:ext cx="78477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«Для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меня эти мероприятия дали массу положительных эмоций. Есть над чем поработать, над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собой…»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71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3326" y="263595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Отзывы о Школе любящих родителей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3326" y="2131653"/>
            <a:ext cx="9835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«Посещая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школу любящих родителей, я много общалась с родителями (в основном с мамами). Это очень интересно. Так же, я как обычно задумалась о том, сколько внимания я уделяю своим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детям…»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2785" y="3743586"/>
            <a:ext cx="9728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«Семья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–это богатство, что должно быть у каждого человека. Мы должны ценить каждую минуту, проведенную с семьей, любить ее, ценить своих родителей и уделять им больше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внимания…»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2475" y="5590727"/>
            <a:ext cx="106429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«Я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поняла, что надо больше времени уделять ребенку, больше времени проводить с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семьей…»</a:t>
            </a: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309" y="416386"/>
            <a:ext cx="1411591" cy="140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76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930" y="672686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72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Школа семейного уклада</a:t>
            </a:r>
            <a:endParaRPr kumimoji="0" lang="ru-RU" sz="72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2217" y="2634781"/>
            <a:ext cx="8368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Bahnschrift Condensed" panose="020B0502040204020203" pitchFamily="34" charset="0"/>
              </a:rPr>
              <a:t>Цель</a:t>
            </a:r>
            <a:r>
              <a:rPr lang="ru-RU" sz="3600" dirty="0">
                <a:latin typeface="Bahnschrift Condensed" panose="020B0502040204020203" pitchFamily="34" charset="0"/>
              </a:rPr>
              <a:t> работы школы: создание условий для изучения школьниками основ семейного уклада.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71490" y="4235175"/>
            <a:ext cx="4959927" cy="23994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Занятия Школы проводились 1 раз в четверть.</a:t>
            </a:r>
          </a:p>
          <a:p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 учащимися проведено 18 уроков семейной любви</a:t>
            </a:r>
            <a:r>
              <a:rPr lang="ru-RU" sz="28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5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218" y="1825625"/>
            <a:ext cx="5613441" cy="4873873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696" y="263595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Письма к любящим родителям</a:t>
            </a:r>
            <a:endParaRPr kumimoji="0" lang="ru-RU" sz="60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14900" y="3154952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latin typeface="Bahnschrift Condensed" panose="020B0502040204020203" pitchFamily="34" charset="0"/>
              </a:rPr>
              <a:t>Письма любящим родителям: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На День </a:t>
            </a:r>
            <a:r>
              <a:rPr lang="ru-RU" sz="3200" dirty="0" smtClean="0">
                <a:latin typeface="Bahnschrift Condensed" panose="020B0502040204020203" pitchFamily="34" charset="0"/>
              </a:rPr>
              <a:t>матери</a:t>
            </a:r>
          </a:p>
          <a:p>
            <a:r>
              <a:rPr lang="ru-RU" sz="3200" dirty="0" smtClean="0">
                <a:latin typeface="Bahnschrift Condensed" panose="020B0502040204020203" pitchFamily="34" charset="0"/>
              </a:rPr>
              <a:t>На </a:t>
            </a:r>
            <a:r>
              <a:rPr lang="ru-RU" sz="3200" dirty="0">
                <a:latin typeface="Bahnschrift Condensed" panose="020B0502040204020203" pitchFamily="34" charset="0"/>
              </a:rPr>
              <a:t>День отца </a:t>
            </a:r>
          </a:p>
          <a:p>
            <a:r>
              <a:rPr lang="ru-RU" sz="3200" dirty="0" smtClean="0">
                <a:latin typeface="Bahnschrift Condensed" panose="020B0502040204020203" pitchFamily="34" charset="0"/>
              </a:rPr>
              <a:t>На </a:t>
            </a:r>
            <a:r>
              <a:rPr lang="ru-RU" sz="3200" dirty="0">
                <a:latin typeface="Bahnschrift Condensed" panose="020B0502040204020203" pitchFamily="34" charset="0"/>
              </a:rPr>
              <a:t>день Весны </a:t>
            </a:r>
          </a:p>
          <a:p>
            <a:r>
              <a:rPr lang="ru-RU" sz="3200" dirty="0" smtClean="0">
                <a:latin typeface="Bahnschrift Condensed" panose="020B0502040204020203" pitchFamily="34" charset="0"/>
              </a:rPr>
              <a:t>На </a:t>
            </a:r>
            <a:r>
              <a:rPr lang="ru-RU" sz="3200" dirty="0">
                <a:latin typeface="Bahnschrift Condensed" panose="020B0502040204020203" pitchFamily="34" charset="0"/>
              </a:rPr>
              <a:t>День Защитника Отечества </a:t>
            </a:r>
          </a:p>
          <a:p>
            <a:r>
              <a:rPr lang="ru-RU" sz="3200" dirty="0">
                <a:latin typeface="Bahnschrift Condensed" panose="020B0502040204020203" pitchFamily="34" charset="0"/>
              </a:rPr>
              <a:t>Новый год </a:t>
            </a:r>
          </a:p>
        </p:txBody>
      </p:sp>
    </p:spTree>
    <p:extLst>
      <p:ext uri="{BB962C8B-B14F-4D97-AF65-F5344CB8AC3E}">
        <p14:creationId xmlns:p14="http://schemas.microsoft.com/office/powerpoint/2010/main" val="418646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930" y="672686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72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Акции </a:t>
            </a:r>
            <a:endParaRPr kumimoji="0" lang="ru-RU" sz="72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" r="59965" b="12728"/>
          <a:stretch/>
        </p:blipFill>
        <p:spPr bwMode="auto">
          <a:xfrm>
            <a:off x="6921163" y="2669695"/>
            <a:ext cx="3813310" cy="412717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3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3383" y="166194"/>
            <a:ext cx="7741663" cy="17987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black"/>
                </a:solidFill>
                <a:latin typeface="Bahnschrift Condensed" panose="020B0502040204020203" pitchFamily="34" charset="0"/>
              </a:rPr>
              <a:t>Социальная реклама «Позвони своей маме!»</a:t>
            </a:r>
            <a:br>
              <a:rPr lang="ru-RU" sz="3600">
                <a:solidFill>
                  <a:prstClr val="black"/>
                </a:solidFill>
                <a:latin typeface="Bahnschrift Condensed" panose="020B0502040204020203" pitchFamily="34" charset="0"/>
              </a:rPr>
            </a:br>
            <a:r>
              <a:rPr lang="ru-RU" sz="3600">
                <a:solidFill>
                  <a:prstClr val="black"/>
                </a:solidFill>
                <a:latin typeface="Bahnschrift Condensed" panose="020B0502040204020203" pitchFamily="34" charset="0"/>
              </a:rPr>
              <a:t> в п. Гайны, д. Данилово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97" t="5475" b="42782"/>
          <a:stretch/>
        </p:blipFill>
        <p:spPr>
          <a:xfrm>
            <a:off x="4936786" y="2312296"/>
            <a:ext cx="5885234" cy="41987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9970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3383" y="166194"/>
            <a:ext cx="9161902" cy="17987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>
                <a:solidFill>
                  <a:prstClr val="black"/>
                </a:solidFill>
                <a:latin typeface="Bahnschrift Condensed" panose="020B0502040204020203" pitchFamily="34" charset="0"/>
              </a:rPr>
              <a:t>«Открытка с любовью» (поделки для пожилых людей)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64" y="2248674"/>
            <a:ext cx="2774959" cy="369994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506" y="3344934"/>
            <a:ext cx="4345167" cy="32588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3" y="2360934"/>
            <a:ext cx="3808942" cy="28567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47969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4200" y="289479"/>
            <a:ext cx="7576294" cy="15361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«Подарок для мамы</a:t>
            </a:r>
            <a:r>
              <a:rPr lang="ru-RU" sz="4400" dirty="0" smtClean="0">
                <a:solidFill>
                  <a:prstClr val="black"/>
                </a:solidFill>
                <a:latin typeface="Bahnschrift Condensed" panose="020B0502040204020203" pitchFamily="34" charset="0"/>
              </a:rPr>
              <a:t>» </a:t>
            </a:r>
            <a:r>
              <a:rPr lang="ru-RU" sz="44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(ко Дню матери</a:t>
            </a:r>
            <a:r>
              <a:rPr lang="ru-RU" sz="4400" dirty="0" smtClean="0">
                <a:solidFill>
                  <a:prstClr val="black"/>
                </a:solidFill>
                <a:latin typeface="Bahnschrift Condensed" panose="020B0502040204020203" pitchFamily="34" charset="0"/>
              </a:rPr>
              <a:t>)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599" y="1761601"/>
            <a:ext cx="2553492" cy="340465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965" y="2689141"/>
            <a:ext cx="4824571" cy="36184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00" y="2086249"/>
            <a:ext cx="3673813" cy="27553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3693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3383" y="166194"/>
            <a:ext cx="7741663" cy="17987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«Визит внимания» (поздравление многодетных мам в поселке)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7098">
            <a:off x="8111029" y="1218096"/>
            <a:ext cx="3250219" cy="4333626"/>
          </a:xfr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88" y="2215018"/>
            <a:ext cx="3272582" cy="436344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20" y="2215018"/>
            <a:ext cx="3166027" cy="422136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37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7049" y="2425148"/>
            <a:ext cx="8024193" cy="3543093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Повышение квалификации классных руководителей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Работа Школы любящих родителей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Работа Школы семейного уклада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Письма к любящим родителям (1-9 </a:t>
            </a:r>
            <a:r>
              <a:rPr lang="ru-RU" dirty="0" err="1">
                <a:latin typeface="Bahnschrift Condensed" panose="020B0502040204020203" pitchFamily="34" charset="0"/>
              </a:rPr>
              <a:t>кл</a:t>
            </a:r>
            <a:r>
              <a:rPr lang="ru-RU" dirty="0">
                <a:latin typeface="Bahnschrift Condensed" panose="020B0502040204020203" pitchFamily="34" charset="0"/>
              </a:rPr>
              <a:t>.)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Участие в акциях различного уровня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Совместная внеурочная деятельность учителей, детей и родителей</a:t>
            </a:r>
          </a:p>
          <a:p>
            <a:endParaRPr lang="ru-RU" dirty="0"/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6287" y="536713"/>
            <a:ext cx="6599583" cy="147725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atin typeface="Bahnschrift Condensed" panose="020B0502040204020203" pitchFamily="34" charset="0"/>
              </a:rPr>
              <a:t>Содержание работы:</a:t>
            </a: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65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3383" y="166194"/>
            <a:ext cx="7741663" cy="17987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«Спасибо за жизнь» (изготовление новогодней поделки родителям</a:t>
            </a:r>
            <a:r>
              <a:rPr lang="ru-RU" sz="3600" dirty="0" smtClean="0">
                <a:solidFill>
                  <a:prstClr val="black"/>
                </a:solidFill>
                <a:latin typeface="Bahnschrift Condensed" panose="020B0502040204020203" pitchFamily="34" charset="0"/>
              </a:rPr>
              <a:t>)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02"/>
          <a:stretch/>
        </p:blipFill>
        <p:spPr>
          <a:xfrm>
            <a:off x="293383" y="2315181"/>
            <a:ext cx="5511950" cy="369651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29"/>
          <a:stretch/>
        </p:blipFill>
        <p:spPr>
          <a:xfrm>
            <a:off x="5965063" y="2315181"/>
            <a:ext cx="5698402" cy="38043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466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134" y="250032"/>
            <a:ext cx="7741663" cy="13027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dirty="0">
                <a:solidFill>
                  <a:prstClr val="black"/>
                </a:solidFill>
                <a:latin typeface="Bahnschrift Condensed" panose="020B0502040204020203" pitchFamily="34" charset="0"/>
              </a:rPr>
              <a:t>Акция «Отцами славится Россия</a:t>
            </a:r>
            <a:r>
              <a:rPr lang="ru-RU" sz="4800" dirty="0" smtClean="0">
                <a:solidFill>
                  <a:prstClr val="black"/>
                </a:solidFill>
                <a:latin typeface="Bahnschrift Condensed" panose="020B0502040204020203" pitchFamily="34" charset="0"/>
              </a:rPr>
              <a:t>»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2" b="11847"/>
          <a:stretch/>
        </p:blipFill>
        <p:spPr>
          <a:xfrm>
            <a:off x="6419637" y="4193481"/>
            <a:ext cx="5106324" cy="2508551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0" b="33697"/>
          <a:stretch/>
        </p:blipFill>
        <p:spPr>
          <a:xfrm>
            <a:off x="276279" y="1890989"/>
            <a:ext cx="8696520" cy="284723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TextBox 8"/>
          <p:cNvSpPr txBox="1"/>
          <p:nvPr/>
        </p:nvSpPr>
        <p:spPr>
          <a:xfrm>
            <a:off x="8748408" y="2092040"/>
            <a:ext cx="3443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Bahnschrift Condensed" panose="020B0502040204020203" pitchFamily="34" charset="0"/>
              </a:rPr>
              <a:t>Фотогазета</a:t>
            </a:r>
          </a:p>
          <a:p>
            <a:pPr algn="ctr"/>
            <a:r>
              <a:rPr lang="ru-RU" sz="2400" dirty="0" smtClean="0">
                <a:latin typeface="Bahnschrift Condensed" panose="020B0502040204020203" pitchFamily="34" charset="0"/>
              </a:rPr>
              <a:t>«Наши родные на службе Родины»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4298" y="5223837"/>
            <a:ext cx="2465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ahnschrift Condensed" panose="020B0502040204020203" pitchFamily="34" charset="0"/>
              </a:rPr>
              <a:t>Конкурс рисунков «Папа-мой герой»</a:t>
            </a:r>
            <a:endParaRPr lang="ru-RU" sz="2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79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9564" y="632929"/>
            <a:ext cx="9550236" cy="203245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Bahnschrift Condensed" panose="020B0502040204020203" pitchFamily="34" charset="0"/>
              </a:rPr>
              <a:t>Участие в</a:t>
            </a:r>
            <a:r>
              <a:rPr lang="ru-RU" sz="2800" b="1" dirty="0">
                <a:latin typeface="Bahnschrift Condensed" panose="020B0502040204020203" pitchFamily="34" charset="0"/>
              </a:rPr>
              <a:t> </a:t>
            </a:r>
            <a:r>
              <a:rPr lang="ru-RU" sz="2800" dirty="0">
                <a:latin typeface="Bahnschrift Condensed" panose="020B0502040204020203" pitchFamily="34" charset="0"/>
              </a:rPr>
              <a:t>финале краевого конкурса «Лучшая многодетная семья» в </a:t>
            </a:r>
            <a:r>
              <a:rPr lang="ru-RU" sz="2800" dirty="0" smtClean="0">
                <a:latin typeface="Bahnschrift Condensed" panose="020B0502040204020203" pitchFamily="34" charset="0"/>
              </a:rPr>
              <a:t>номинации «</a:t>
            </a:r>
            <a:r>
              <a:rPr lang="ru-RU" sz="2800" dirty="0">
                <a:latin typeface="Bahnschrift Condensed" panose="020B0502040204020203" pitchFamily="34" charset="0"/>
              </a:rPr>
              <a:t>Семейные традиции».</a:t>
            </a:r>
          </a:p>
          <a:p>
            <a:pPr algn="ctr"/>
            <a:r>
              <a:rPr lang="ru-RU" sz="2800" dirty="0">
                <a:latin typeface="Bahnschrift Condensed" panose="020B0502040204020203" pitchFamily="34" charset="0"/>
              </a:rPr>
              <a:t> (семья </a:t>
            </a:r>
            <a:r>
              <a:rPr lang="ru-RU" sz="2800" dirty="0" err="1" smtClean="0">
                <a:latin typeface="Bahnschrift Condensed" panose="020B0502040204020203" pitchFamily="34" charset="0"/>
              </a:rPr>
              <a:t>Гайнутдиновых</a:t>
            </a:r>
            <a:r>
              <a:rPr lang="ru-RU" sz="2800" dirty="0" smtClean="0">
                <a:latin typeface="Bahnschrift Condensed" panose="020B0502040204020203" pitchFamily="34" charset="0"/>
              </a:rPr>
              <a:t>)</a:t>
            </a:r>
            <a:endParaRPr lang="ru-RU" sz="2800" dirty="0">
              <a:latin typeface="Bahnschrift Condensed" panose="020B0502040204020203" pitchFamily="34" charset="0"/>
            </a:endParaRPr>
          </a:p>
        </p:txBody>
      </p:sp>
      <p:pic>
        <p:nvPicPr>
          <p:cNvPr id="3074" name="Picture 2" descr="https://sun9-56.userapi.com/impg/U0OndtLKXPbjIFuOgpZVjsy-nqm_h07QXlgmEA/ePH6-x5A79E.jpg?size=1909x2160&amp;quality=95&amp;sign=10e37d682d791ca5352e2d371af3ebf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0" y="2828753"/>
            <a:ext cx="3347258" cy="37873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422" y="3313358"/>
            <a:ext cx="4412305" cy="294211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219" y="3298307"/>
            <a:ext cx="3565481" cy="243142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99706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9875" y="462961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Совместная внеурочная деятельность учителей, детей и </a:t>
            </a:r>
            <a:r>
              <a:rPr lang="ru-RU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родителей</a:t>
            </a:r>
            <a:endParaRPr kumimoji="0" lang="ru-RU" sz="40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791" y="2501484"/>
            <a:ext cx="5247663" cy="373304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912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784" y="250032"/>
            <a:ext cx="3077680" cy="40985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025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696" y="3630414"/>
            <a:ext cx="3798104" cy="284857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4" y="1801431"/>
            <a:ext cx="5469881" cy="410241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448205" y="78419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Праздник «Осенний переполох»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9 чел. </a:t>
            </a:r>
          </a:p>
        </p:txBody>
      </p:sp>
    </p:spTree>
    <p:extLst>
      <p:ext uri="{BB962C8B-B14F-4D97-AF65-F5344CB8AC3E}">
        <p14:creationId xmlns:p14="http://schemas.microsoft.com/office/powerpoint/2010/main" val="35582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397" y="2862469"/>
            <a:ext cx="2907279" cy="387637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1" t="17971" r="21449" b="18116"/>
          <a:stretch/>
        </p:blipFill>
        <p:spPr>
          <a:xfrm>
            <a:off x="6207819" y="912813"/>
            <a:ext cx="3391474" cy="24680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0"/>
          <a:stretch/>
        </p:blipFill>
        <p:spPr>
          <a:xfrm>
            <a:off x="256326" y="2691194"/>
            <a:ext cx="5741506" cy="39060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108829" y="147782"/>
            <a:ext cx="5514489" cy="20689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Спортивная игра «Вместе с мамой веселей»</a:t>
            </a:r>
            <a:b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12 чел. (</a:t>
            </a:r>
            <a:r>
              <a:rPr lang="ru-RU" sz="36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Антусева</a:t>
            </a: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Е.А</a:t>
            </a:r>
            <a:r>
              <a:rPr lang="ru-RU" sz="3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3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4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868" y="4292333"/>
            <a:ext cx="3081130" cy="231084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0" y="2557350"/>
            <a:ext cx="6528180" cy="367720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868" y="611002"/>
            <a:ext cx="4227811" cy="317085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569844" y="301344"/>
            <a:ext cx="5858666" cy="19892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Соревнования по баскетболу памяти Т.Л. Кондратюк</a:t>
            </a:r>
            <a:b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5 чел</a:t>
            </a:r>
            <a:r>
              <a:rPr lang="ru-RU" sz="3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</a:t>
            </a:r>
            <a:endParaRPr lang="ru-RU" sz="3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30"/>
          <a:stretch/>
        </p:blipFill>
        <p:spPr>
          <a:xfrm>
            <a:off x="569844" y="2243411"/>
            <a:ext cx="5380670" cy="3710471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66" y="1290032"/>
            <a:ext cx="5294818" cy="39855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569844" y="449003"/>
            <a:ext cx="5063336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Конкурс военной песни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5 чел. </a:t>
            </a:r>
          </a:p>
        </p:txBody>
      </p:sp>
    </p:spTree>
    <p:extLst>
      <p:ext uri="{BB962C8B-B14F-4D97-AF65-F5344CB8AC3E}">
        <p14:creationId xmlns:p14="http://schemas.microsoft.com/office/powerpoint/2010/main" val="170235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80851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43" y="1050083"/>
            <a:ext cx="4566907" cy="256888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43" y="3871519"/>
            <a:ext cx="4352481" cy="24482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10" y="2214597"/>
            <a:ext cx="6698845" cy="37681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148255" y="365125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Праздник «Здравствуй, семья!»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18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Гайнутдинова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Т.С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07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69" y="3685692"/>
            <a:ext cx="5347252" cy="300782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877" y="1228393"/>
            <a:ext cx="3935897" cy="22155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3" y="2711795"/>
            <a:ext cx="5753100" cy="32385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55755" y="263798"/>
            <a:ext cx="5681218" cy="1929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Игра по финансовой грамотности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</a:b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 3 чел. (Осипова Н.Е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.)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43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326" y="1695435"/>
            <a:ext cx="5182300" cy="48064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606287" y="536713"/>
            <a:ext cx="6599583" cy="147725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Уроки </a:t>
            </a:r>
            <a:r>
              <a:rPr lang="ru-R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семейной </a:t>
            </a:r>
            <a:r>
              <a:rPr lang="ru-RU" sz="5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любви</a:t>
            </a:r>
            <a:endParaRPr lang="ru-RU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0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02340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96" y="2292765"/>
            <a:ext cx="3263503" cy="435133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256" y="1580668"/>
            <a:ext cx="3797576" cy="506343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45" y="1201390"/>
            <a:ext cx="3973168" cy="529755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336576" y="43786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Игра ко Дню школьных библиотек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</a:b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 4 чел. (</a:t>
            </a:r>
            <a:r>
              <a:rPr kumimoji="0" lang="ru-RU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Замалетдинова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 В.Р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.)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2336" y="153766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Праздник «Прощай, школа!»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761" y="1825625"/>
            <a:ext cx="3465815" cy="46210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981" y="2248343"/>
            <a:ext cx="4934142" cy="37006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14931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930" y="672686"/>
            <a:ext cx="892534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Участие родителей в районных мероприятиях </a:t>
            </a:r>
            <a:endParaRPr kumimoji="0" lang="ru-RU" sz="44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047" y="2656178"/>
            <a:ext cx="5592417" cy="334234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231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79" y="2179780"/>
            <a:ext cx="5867156" cy="330027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818" y="540601"/>
            <a:ext cx="3341929" cy="445590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07" y="4544654"/>
            <a:ext cx="3311404" cy="22522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314195" y="302094"/>
            <a:ext cx="7764119" cy="15755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Районные соревнования «Школа безопасности»</a:t>
            </a:r>
            <a:b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4 чел</a:t>
            </a:r>
            <a:r>
              <a:rPr lang="ru-RU" sz="36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</a:t>
            </a:r>
            <a:endParaRPr lang="ru-RU" sz="36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74" y="250032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Спортивное ночное ориентирование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6 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чел.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234" y="2169301"/>
            <a:ext cx="3040184" cy="40535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35" y="1825625"/>
            <a:ext cx="3705640" cy="49408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30" y="1997463"/>
            <a:ext cx="3297941" cy="43972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3889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8410" y="131798"/>
            <a:ext cx="5300870" cy="156203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Итоги года</a:t>
            </a:r>
            <a:endParaRPr kumimoji="0" lang="ru-RU" sz="6600" b="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8410" y="2031999"/>
            <a:ext cx="118235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>
                <a:latin typeface="Bahnschrift Condensed" panose="020B0502040204020203" pitchFamily="34" charset="0"/>
              </a:rPr>
              <a:t>Пополняется методическая копилка по теме «Технологии родительского образования</a:t>
            </a:r>
            <a:r>
              <a:rPr lang="ru-RU" sz="3200" dirty="0" smtClean="0">
                <a:latin typeface="Bahnschrift Condensed" panose="020B0502040204020203" pitchFamily="34" charset="0"/>
              </a:rPr>
              <a:t>»,</a:t>
            </a:r>
            <a:endParaRPr lang="ru-RU" sz="3200" dirty="0">
              <a:latin typeface="Bahnschrift Condensed" panose="020B0502040204020203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 smtClean="0">
                <a:latin typeface="Bahnschrift Condensed" panose="020B0502040204020203" pitchFamily="34" charset="0"/>
              </a:rPr>
              <a:t>Работа </a:t>
            </a:r>
            <a:r>
              <a:rPr lang="ru-RU" sz="3200" dirty="0">
                <a:latin typeface="Bahnschrift Condensed" panose="020B0502040204020203" pitchFamily="34" charset="0"/>
              </a:rPr>
              <a:t>Школы любящих родителей , Школы семейного </a:t>
            </a:r>
            <a:r>
              <a:rPr lang="ru-RU" sz="3200" dirty="0" smtClean="0">
                <a:latin typeface="Bahnschrift Condensed" panose="020B0502040204020203" pitchFamily="34" charset="0"/>
              </a:rPr>
              <a:t>уклада,</a:t>
            </a:r>
            <a:endParaRPr lang="ru-RU" sz="3200" dirty="0">
              <a:latin typeface="Bahnschrift Condensed" panose="020B0502040204020203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 smtClean="0">
                <a:latin typeface="Bahnschrift Condensed" panose="020B0502040204020203" pitchFamily="34" charset="0"/>
              </a:rPr>
              <a:t>Участие </a:t>
            </a:r>
            <a:r>
              <a:rPr lang="ru-RU" sz="3200" dirty="0">
                <a:latin typeface="Bahnschrift Condensed" panose="020B0502040204020203" pitchFamily="34" charset="0"/>
              </a:rPr>
              <a:t>родителей в совместной деятельности "Учителя- ученики- родители" </a:t>
            </a:r>
            <a:r>
              <a:rPr lang="ru-RU" sz="3200" dirty="0" smtClean="0">
                <a:latin typeface="Bahnschrift Condensed" panose="020B0502040204020203" pitchFamily="34" charset="0"/>
              </a:rPr>
              <a:t>,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 smtClean="0">
                <a:latin typeface="Bahnschrift Condensed" panose="020B0502040204020203" pitchFamily="34" charset="0"/>
              </a:rPr>
              <a:t>Рост </a:t>
            </a:r>
            <a:r>
              <a:rPr lang="ru-RU" sz="3200" dirty="0">
                <a:latin typeface="Bahnschrift Condensed" panose="020B0502040204020203" pitchFamily="34" charset="0"/>
              </a:rPr>
              <a:t>количества обучающихся родителей в «Школе»; (в среднем Школу посещало 15чел., п.г.11чел</a:t>
            </a:r>
            <a:r>
              <a:rPr lang="ru-RU" sz="3200" dirty="0" smtClean="0">
                <a:latin typeface="Bahnschrift Condensed" panose="020B0502040204020203" pitchFamily="34" charset="0"/>
              </a:rPr>
              <a:t>.), </a:t>
            </a:r>
            <a:endParaRPr lang="ru-RU" sz="3200" dirty="0">
              <a:latin typeface="Bahnschrift Condensed" panose="020B0502040204020203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 err="1" smtClean="0">
                <a:latin typeface="Bahnschrift Condensed" panose="020B0502040204020203" pitchFamily="34" charset="0"/>
              </a:rPr>
              <a:t>Сформированность</a:t>
            </a:r>
            <a:r>
              <a:rPr lang="ru-RU" sz="3200" dirty="0" smtClean="0">
                <a:latin typeface="Bahnschrift Condensed" panose="020B0502040204020203" pitchFamily="34" charset="0"/>
              </a:rPr>
              <a:t>   </a:t>
            </a:r>
            <a:r>
              <a:rPr lang="ru-RU" sz="3200" dirty="0">
                <a:latin typeface="Bahnschrift Condensed" panose="020B0502040204020203" pitchFamily="34" charset="0"/>
              </a:rPr>
              <a:t>у родителей потребности в педагогических    </a:t>
            </a:r>
            <a:r>
              <a:rPr lang="ru-RU" sz="3200" dirty="0" smtClean="0">
                <a:latin typeface="Bahnschrift Condensed" panose="020B0502040204020203" pitchFamily="34" charset="0"/>
              </a:rPr>
              <a:t>знаниях.</a:t>
            </a:r>
            <a:endParaRPr lang="ru-RU" sz="3200" dirty="0">
              <a:latin typeface="Bahnschrift Condensed" panose="020B0502040204020203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ru-RU" sz="3200" dirty="0" smtClean="0">
                <a:latin typeface="Bahnschrift Condensed" panose="020B0502040204020203" pitchFamily="34" charset="0"/>
              </a:rPr>
              <a:t>Материалы </a:t>
            </a:r>
            <a:r>
              <a:rPr lang="ru-RU" sz="3200" dirty="0">
                <a:latin typeface="Bahnschrift Condensed" panose="020B0502040204020203" pitchFamily="34" charset="0"/>
              </a:rPr>
              <a:t>по родительскому образованию размещены в</a:t>
            </a:r>
            <a:r>
              <a:rPr lang="ru-RU" sz="3200" dirty="0" smtClean="0">
                <a:latin typeface="Bahnschrift Condensed" panose="020B0502040204020203" pitchFamily="34" charset="0"/>
              </a:rPr>
              <a:t> официальной группе </a:t>
            </a:r>
            <a:r>
              <a:rPr lang="ru-RU" sz="3200" dirty="0" err="1" smtClean="0">
                <a:latin typeface="Bahnschrift Condensed" panose="020B0502040204020203" pitchFamily="34" charset="0"/>
              </a:rPr>
              <a:t>Вконтакте</a:t>
            </a:r>
            <a:r>
              <a:rPr lang="ru-RU" sz="3200" dirty="0" smtClean="0">
                <a:latin typeface="Bahnschrift Condensed" panose="020B0502040204020203" pitchFamily="34" charset="0"/>
              </a:rPr>
              <a:t>.</a:t>
            </a:r>
            <a:endParaRPr lang="ru-RU" sz="3200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944" y="104088"/>
            <a:ext cx="1927911" cy="192791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8836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394" y="500062"/>
            <a:ext cx="7351643" cy="1325563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3" y="2055812"/>
            <a:ext cx="3232281" cy="242673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" b="15275"/>
          <a:stretch/>
        </p:blipFill>
        <p:spPr>
          <a:xfrm>
            <a:off x="3945835" y="2055812"/>
            <a:ext cx="3757202" cy="4284359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30" y="2373864"/>
            <a:ext cx="3772939" cy="2832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566636" y="290228"/>
            <a:ext cx="5257800" cy="1245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«Я пришел в этот мир, чтобы…»</a:t>
            </a:r>
            <a:b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16 чел. (</a:t>
            </a:r>
            <a:r>
              <a:rPr lang="ru-RU" sz="32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Гайнутдинова</a:t>
            </a:r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Т.С</a:t>
            </a:r>
            <a:r>
              <a:rPr lang="ru-RU" sz="32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32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70104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89" y="1908313"/>
            <a:ext cx="3902489" cy="2926867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41" y="1252330"/>
            <a:ext cx="4116980" cy="308773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569" y="3371746"/>
            <a:ext cx="4440814" cy="333061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438891" y="230288"/>
            <a:ext cx="6762981" cy="13650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«Секреты счастья»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13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Базуева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В.Н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50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55812"/>
            <a:ext cx="3776869" cy="2832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904" y="1068457"/>
            <a:ext cx="3299791" cy="247484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755" y="2927072"/>
            <a:ext cx="4827105" cy="362032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496955" y="182563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«Мой папа лучше всех»</a:t>
            </a:r>
            <a:b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8 чел. (</a:t>
            </a:r>
            <a:r>
              <a:rPr lang="ru-RU" sz="4000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Гайнутдинова</a:t>
            </a:r>
            <a:r>
              <a:rPr lang="ru-RU" sz="4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Т.С</a:t>
            </a:r>
            <a:r>
              <a:rPr lang="ru-RU" sz="4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4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0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1" y="1800096"/>
            <a:ext cx="2735746" cy="36476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7" y="2745817"/>
            <a:ext cx="5030519" cy="377289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17972" b="-1"/>
          <a:stretch/>
        </p:blipFill>
        <p:spPr>
          <a:xfrm>
            <a:off x="8905346" y="1096670"/>
            <a:ext cx="2867554" cy="32982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502451" y="206360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«Расскажем детям о празднике семьи»</a:t>
            </a:r>
            <a:b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 12 чел. (Кузнецова И.И</a:t>
            </a:r>
            <a:r>
              <a:rPr lang="ru-RU" sz="32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.)</a:t>
            </a:r>
            <a:endParaRPr lang="ru-RU" sz="32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6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44" y="250032"/>
            <a:ext cx="10515600" cy="1325563"/>
          </a:xfrm>
        </p:spPr>
        <p:txBody>
          <a:bodyPr/>
          <a:lstStyle/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9829800" y="1"/>
            <a:ext cx="2362200" cy="1825624"/>
          </a:xfrm>
          <a:custGeom>
            <a:avLst/>
            <a:gdLst>
              <a:gd name="connsiteX0" fmla="*/ 0 w 1868557"/>
              <a:gd name="connsiteY0" fmla="*/ 0 h 964095"/>
              <a:gd name="connsiteX1" fmla="*/ 477079 w 1868557"/>
              <a:gd name="connsiteY1" fmla="*/ 904461 h 964095"/>
              <a:gd name="connsiteX2" fmla="*/ 1133061 w 1868557"/>
              <a:gd name="connsiteY2" fmla="*/ 685800 h 964095"/>
              <a:gd name="connsiteX3" fmla="*/ 1451113 w 1868557"/>
              <a:gd name="connsiteY3" fmla="*/ 844826 h 964095"/>
              <a:gd name="connsiteX4" fmla="*/ 1868557 w 1868557"/>
              <a:gd name="connsiteY4" fmla="*/ 964095 h 96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8557" h="964095">
                <a:moveTo>
                  <a:pt x="0" y="0"/>
                </a:moveTo>
                <a:cubicBezTo>
                  <a:pt x="144118" y="395080"/>
                  <a:pt x="288236" y="790161"/>
                  <a:pt x="477079" y="904461"/>
                </a:cubicBezTo>
                <a:cubicBezTo>
                  <a:pt x="665923" y="1018761"/>
                  <a:pt x="970722" y="695739"/>
                  <a:pt x="1133061" y="685800"/>
                </a:cubicBezTo>
                <a:cubicBezTo>
                  <a:pt x="1295400" y="675861"/>
                  <a:pt x="1328530" y="798444"/>
                  <a:pt x="1451113" y="844826"/>
                </a:cubicBezTo>
                <a:cubicBezTo>
                  <a:pt x="1573696" y="891208"/>
                  <a:pt x="1711187" y="916056"/>
                  <a:pt x="1868557" y="964095"/>
                </a:cubicBezTo>
              </a:path>
            </a:pathLst>
          </a:custGeom>
          <a:noFill/>
          <a:ln w="139700">
            <a:solidFill>
              <a:schemeClr val="bg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9696" y="4098647"/>
            <a:ext cx="3279911" cy="2698221"/>
          </a:xfrm>
          <a:custGeom>
            <a:avLst/>
            <a:gdLst>
              <a:gd name="connsiteX0" fmla="*/ 0 w 1490870"/>
              <a:gd name="connsiteY0" fmla="*/ 371235 h 1671258"/>
              <a:gd name="connsiteX1" fmla="*/ 357809 w 1490870"/>
              <a:gd name="connsiteY1" fmla="*/ 13426 h 1671258"/>
              <a:gd name="connsiteX2" fmla="*/ 675861 w 1490870"/>
              <a:gd name="connsiteY2" fmla="*/ 112817 h 1671258"/>
              <a:gd name="connsiteX3" fmla="*/ 805070 w 1490870"/>
              <a:gd name="connsiteY3" fmla="*/ 460687 h 1671258"/>
              <a:gd name="connsiteX4" fmla="*/ 546653 w 1490870"/>
              <a:gd name="connsiteY4" fmla="*/ 1037156 h 1671258"/>
              <a:gd name="connsiteX5" fmla="*/ 1103244 w 1490870"/>
              <a:gd name="connsiteY5" fmla="*/ 987461 h 1671258"/>
              <a:gd name="connsiteX6" fmla="*/ 1222513 w 1490870"/>
              <a:gd name="connsiteY6" fmla="*/ 1116669 h 1671258"/>
              <a:gd name="connsiteX7" fmla="*/ 1093305 w 1490870"/>
              <a:gd name="connsiteY7" fmla="*/ 1573869 h 1671258"/>
              <a:gd name="connsiteX8" fmla="*/ 1302027 w 1490870"/>
              <a:gd name="connsiteY8" fmla="*/ 1663322 h 1671258"/>
              <a:gd name="connsiteX9" fmla="*/ 1490870 w 1490870"/>
              <a:gd name="connsiteY9" fmla="*/ 1444661 h 1671258"/>
              <a:gd name="connsiteX0" fmla="*/ 0 w 1447656"/>
              <a:gd name="connsiteY0" fmla="*/ 371235 h 1740464"/>
              <a:gd name="connsiteX1" fmla="*/ 357809 w 1447656"/>
              <a:gd name="connsiteY1" fmla="*/ 13426 h 1740464"/>
              <a:gd name="connsiteX2" fmla="*/ 675861 w 1447656"/>
              <a:gd name="connsiteY2" fmla="*/ 112817 h 1740464"/>
              <a:gd name="connsiteX3" fmla="*/ 805070 w 1447656"/>
              <a:gd name="connsiteY3" fmla="*/ 460687 h 1740464"/>
              <a:gd name="connsiteX4" fmla="*/ 546653 w 1447656"/>
              <a:gd name="connsiteY4" fmla="*/ 1037156 h 1740464"/>
              <a:gd name="connsiteX5" fmla="*/ 1103244 w 1447656"/>
              <a:gd name="connsiteY5" fmla="*/ 987461 h 1740464"/>
              <a:gd name="connsiteX6" fmla="*/ 1222513 w 1447656"/>
              <a:gd name="connsiteY6" fmla="*/ 1116669 h 1740464"/>
              <a:gd name="connsiteX7" fmla="*/ 1093305 w 1447656"/>
              <a:gd name="connsiteY7" fmla="*/ 1573869 h 1740464"/>
              <a:gd name="connsiteX8" fmla="*/ 1302027 w 1447656"/>
              <a:gd name="connsiteY8" fmla="*/ 1663322 h 1740464"/>
              <a:gd name="connsiteX9" fmla="*/ 1447656 w 1447656"/>
              <a:gd name="connsiteY9" fmla="*/ 1725330 h 1740464"/>
              <a:gd name="connsiteX0" fmla="*/ 0 w 1426049"/>
              <a:gd name="connsiteY0" fmla="*/ 222130 h 1731694"/>
              <a:gd name="connsiteX1" fmla="*/ 336202 w 1426049"/>
              <a:gd name="connsiteY1" fmla="*/ 4656 h 1731694"/>
              <a:gd name="connsiteX2" fmla="*/ 654254 w 1426049"/>
              <a:gd name="connsiteY2" fmla="*/ 104047 h 1731694"/>
              <a:gd name="connsiteX3" fmla="*/ 783463 w 1426049"/>
              <a:gd name="connsiteY3" fmla="*/ 451917 h 1731694"/>
              <a:gd name="connsiteX4" fmla="*/ 525046 w 1426049"/>
              <a:gd name="connsiteY4" fmla="*/ 1028386 h 1731694"/>
              <a:gd name="connsiteX5" fmla="*/ 1081637 w 1426049"/>
              <a:gd name="connsiteY5" fmla="*/ 978691 h 1731694"/>
              <a:gd name="connsiteX6" fmla="*/ 1200906 w 1426049"/>
              <a:gd name="connsiteY6" fmla="*/ 1107899 h 1731694"/>
              <a:gd name="connsiteX7" fmla="*/ 1071698 w 1426049"/>
              <a:gd name="connsiteY7" fmla="*/ 1565099 h 1731694"/>
              <a:gd name="connsiteX8" fmla="*/ 1280420 w 1426049"/>
              <a:gd name="connsiteY8" fmla="*/ 1654552 h 1731694"/>
              <a:gd name="connsiteX9" fmla="*/ 1426049 w 1426049"/>
              <a:gd name="connsiteY9" fmla="*/ 1716560 h 173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6049" h="1731694">
                <a:moveTo>
                  <a:pt x="0" y="222130"/>
                </a:moveTo>
                <a:cubicBezTo>
                  <a:pt x="122583" y="64760"/>
                  <a:pt x="227160" y="24336"/>
                  <a:pt x="336202" y="4656"/>
                </a:cubicBezTo>
                <a:cubicBezTo>
                  <a:pt x="445244" y="-15024"/>
                  <a:pt x="579711" y="29504"/>
                  <a:pt x="654254" y="104047"/>
                </a:cubicBezTo>
                <a:cubicBezTo>
                  <a:pt x="728797" y="178590"/>
                  <a:pt x="804998" y="297861"/>
                  <a:pt x="783463" y="451917"/>
                </a:cubicBezTo>
                <a:cubicBezTo>
                  <a:pt x="761928" y="605973"/>
                  <a:pt x="475350" y="940591"/>
                  <a:pt x="525046" y="1028386"/>
                </a:cubicBezTo>
                <a:cubicBezTo>
                  <a:pt x="574742" y="1116181"/>
                  <a:pt x="968994" y="965439"/>
                  <a:pt x="1081637" y="978691"/>
                </a:cubicBezTo>
                <a:cubicBezTo>
                  <a:pt x="1194280" y="991943"/>
                  <a:pt x="1202563" y="1010164"/>
                  <a:pt x="1200906" y="1107899"/>
                </a:cubicBezTo>
                <a:cubicBezTo>
                  <a:pt x="1199250" y="1205634"/>
                  <a:pt x="1058446" y="1473990"/>
                  <a:pt x="1071698" y="1565099"/>
                </a:cubicBezTo>
                <a:cubicBezTo>
                  <a:pt x="1084950" y="1656208"/>
                  <a:pt x="1221362" y="1629309"/>
                  <a:pt x="1280420" y="1654552"/>
                </a:cubicBezTo>
                <a:cubicBezTo>
                  <a:pt x="1339478" y="1679795"/>
                  <a:pt x="1394575" y="1766256"/>
                  <a:pt x="1426049" y="1716560"/>
                </a:cubicBezTo>
              </a:path>
            </a:pathLst>
          </a:custGeom>
          <a:noFill/>
          <a:ln w="228600"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139" y="387903"/>
            <a:ext cx="3500553" cy="262541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34" y="3457320"/>
            <a:ext cx="2504661" cy="333954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29" y="1958009"/>
            <a:ext cx="5022574" cy="37669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66029" y="155830"/>
            <a:ext cx="6705600" cy="1460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Праздник «Материнская мудрость»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</a:b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 25 чел. (Балуева М.А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Condensed" panose="020B0502040204020203" pitchFamily="34" charset="0"/>
                <a:ea typeface="+mn-ea"/>
                <a:cs typeface="+mn-cs"/>
              </a:rPr>
              <a:t>.)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53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800</TotalTime>
  <Words>830</Words>
  <Application>Microsoft Office PowerPoint</Application>
  <PresentationFormat>Широкоэкранный</PresentationFormat>
  <Paragraphs>84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Arial</vt:lpstr>
      <vt:lpstr>Bahnschrift Condensed</vt:lpstr>
      <vt:lpstr>Calibri</vt:lpstr>
      <vt:lpstr>Calibri Light</vt:lpstr>
      <vt:lpstr>Carlito</vt:lpstr>
      <vt:lpstr>Courier New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37</cp:revision>
  <dcterms:created xsi:type="dcterms:W3CDTF">2024-06-18T07:52:51Z</dcterms:created>
  <dcterms:modified xsi:type="dcterms:W3CDTF">2024-06-24T10:47:07Z</dcterms:modified>
</cp:coreProperties>
</file>